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2" r:id="rId17"/>
    <p:sldId id="270" r:id="rId18"/>
    <p:sldId id="271" r:id="rId19"/>
  </p:sldIdLst>
  <p:sldSz cx="9144000" cy="5143500" type="screen16x9"/>
  <p:notesSz cx="6858000" cy="9144000"/>
  <p:embeddedFontLst>
    <p:embeddedFont>
      <p:font typeface="Muli" panose="02020500000000000000" charset="0"/>
      <p:regular r:id="rId21"/>
      <p:bold r:id="rId22"/>
      <p:italic r:id="rId23"/>
      <p:boldItalic r:id="rId24"/>
    </p:embeddedFont>
    <p:embeddedFont>
      <p:font typeface="Microsoft Yahei" panose="020B0503020204020204" pitchFamily="34" charset="-122"/>
      <p:regular r:id="rId25"/>
      <p:bold r:id="rId26"/>
    </p:embeddedFont>
    <p:embeddedFont>
      <p:font typeface="Helvetica Neue" panose="02020500000000000000" charset="0"/>
      <p:regular r:id="rId27"/>
      <p:bold r:id="rId28"/>
      <p:italic r:id="rId29"/>
      <p:boldItalic r:id="rId30"/>
    </p:embeddedFont>
    <p:embeddedFont>
      <p:font typeface="Nixie One" panose="02020500000000000000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c7e6534f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c7e6534fe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c7e6534fe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c7e6534fe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c7e6534fe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c7e6534fe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c7e6534f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c7e6534fe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359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c7e6534fe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c7e6534fe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c7e6534fe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c7e6534fe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c7e6534fe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c7e6534fe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428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c7e6534fe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c7e6534fe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c7e6534f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c7e6534f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c7e6534f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c7e6534f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c7e6534f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c7e6534f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c7e6534fe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c7e6534fe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c7e6534fe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c7e6534fe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c7e6534fe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c7e6534fe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85" name="Google Shape;285;p9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9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9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Tank Battle</a:t>
            </a:r>
            <a:endParaRPr sz="6000" b="1"/>
          </a:p>
        </p:txBody>
      </p:sp>
      <p:sp>
        <p:nvSpPr>
          <p:cNvPr id="338" name="Google Shape;338;p11"/>
          <p:cNvSpPr txBox="1"/>
          <p:nvPr/>
        </p:nvSpPr>
        <p:spPr>
          <a:xfrm>
            <a:off x="7205400" y="3844625"/>
            <a:ext cx="1657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B05901016     王珽</a:t>
            </a:r>
            <a:endParaRPr sz="1100" b="1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B05901064 林承德</a:t>
            </a:r>
            <a:endParaRPr sz="1100" b="1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B05901185 戴慕潔</a:t>
            </a:r>
            <a:endParaRPr sz="1100" b="1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28" name="Google Shape;428;p20"/>
          <p:cNvSpPr txBox="1">
            <a:spLocks noGrp="1"/>
          </p:cNvSpPr>
          <p:nvPr>
            <p:ph type="title"/>
          </p:nvPr>
        </p:nvSpPr>
        <p:spPr>
          <a:xfrm>
            <a:off x="1732700" y="11425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429" name="Google Shape;429;p20"/>
          <p:cNvSpPr txBox="1"/>
          <p:nvPr/>
        </p:nvSpPr>
        <p:spPr>
          <a:xfrm>
            <a:off x="1694975" y="1878525"/>
            <a:ext cx="66633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●"/>
            </a:pP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K-means Clustering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○"/>
            </a:pP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k-means clustering aims to partition n observations into k clusters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○"/>
            </a:pP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We use k = 8 or 16 in this case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○"/>
            </a:pP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Reduce bits per pixel from 24 to 3 </a:t>
            </a:r>
            <a:r>
              <a:rPr lang="en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or </a:t>
            </a: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4</a:t>
            </a:r>
            <a:r>
              <a:rPr lang="en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○"/>
            </a:pPr>
            <a:r>
              <a:rPr lang="fr-FR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P</a:t>
            </a:r>
            <a:r>
              <a:rPr lang="en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ros : centers are dependent on picture.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35" name="Google Shape;435;p21"/>
          <p:cNvSpPr txBox="1">
            <a:spLocks noGrp="1"/>
          </p:cNvSpPr>
          <p:nvPr>
            <p:ph type="title"/>
          </p:nvPr>
        </p:nvSpPr>
        <p:spPr>
          <a:xfrm>
            <a:off x="1732700" y="11425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pic>
        <p:nvPicPr>
          <p:cNvPr id="436" name="Google Shape;4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35250"/>
            <a:ext cx="2838700" cy="21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650" y="2835250"/>
            <a:ext cx="2838700" cy="21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907" y="2835250"/>
            <a:ext cx="2838693" cy="212902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1"/>
          <p:cNvSpPr txBox="1"/>
          <p:nvPr/>
        </p:nvSpPr>
        <p:spPr>
          <a:xfrm>
            <a:off x="744500" y="2173200"/>
            <a:ext cx="16545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Origin Image</a:t>
            </a:r>
            <a:endParaRPr sz="18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0" name="Google Shape;440;p21"/>
          <p:cNvSpPr txBox="1"/>
          <p:nvPr/>
        </p:nvSpPr>
        <p:spPr>
          <a:xfrm>
            <a:off x="3152700" y="2099250"/>
            <a:ext cx="28386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Resize to 320x240</a:t>
            </a:r>
            <a:endParaRPr sz="18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K-means with k=16</a:t>
            </a:r>
            <a:endParaRPr sz="18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1" name="Google Shape;441;p21"/>
          <p:cNvSpPr txBox="1"/>
          <p:nvPr/>
        </p:nvSpPr>
        <p:spPr>
          <a:xfrm>
            <a:off x="6152950" y="1988875"/>
            <a:ext cx="28386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Change color</a:t>
            </a:r>
            <a:endParaRPr sz="18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(implement on FPGA)</a:t>
            </a:r>
            <a:endParaRPr sz="18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2"/>
          <p:cNvSpPr txBox="1">
            <a:spLocks noGrp="1"/>
          </p:cNvSpPr>
          <p:nvPr>
            <p:ph type="title"/>
          </p:nvPr>
        </p:nvSpPr>
        <p:spPr>
          <a:xfrm>
            <a:off x="1732700" y="11425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pic>
        <p:nvPicPr>
          <p:cNvPr id="447" name="Google Shape;4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80" y="2787525"/>
            <a:ext cx="1270001" cy="12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834" y="1798652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6614" y="3611346"/>
            <a:ext cx="1403101" cy="14031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2"/>
          <p:cNvSpPr/>
          <p:nvPr/>
        </p:nvSpPr>
        <p:spPr>
          <a:xfrm rot="-1263022">
            <a:off x="1501375" y="2550428"/>
            <a:ext cx="1219582" cy="29829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1" name="Google Shape;4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4409" y="1787795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2"/>
          <p:cNvPicPr preferRelativeResize="0"/>
          <p:nvPr/>
        </p:nvPicPr>
        <p:blipFill rotWithShape="1">
          <a:blip r:embed="rId7">
            <a:alphaModFix/>
          </a:blip>
          <a:srcRect r="-2669"/>
          <a:stretch/>
        </p:blipFill>
        <p:spPr>
          <a:xfrm>
            <a:off x="5327027" y="3622203"/>
            <a:ext cx="1440600" cy="14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2"/>
          <p:cNvSpPr/>
          <p:nvPr/>
        </p:nvSpPr>
        <p:spPr>
          <a:xfrm rot="1753705">
            <a:off x="1499172" y="3908306"/>
            <a:ext cx="976901" cy="2984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89021" y="1865515"/>
            <a:ext cx="745163" cy="72875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2"/>
          <p:cNvSpPr txBox="1"/>
          <p:nvPr/>
        </p:nvSpPr>
        <p:spPr>
          <a:xfrm>
            <a:off x="1270830" y="3125250"/>
            <a:ext cx="19929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Remove watermark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Coloring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Crop</a:t>
            </a:r>
            <a:endParaRPr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6" name="Google Shape;456;p22"/>
          <p:cNvSpPr/>
          <p:nvPr/>
        </p:nvSpPr>
        <p:spPr>
          <a:xfrm rot="-812">
            <a:off x="4150749" y="4174515"/>
            <a:ext cx="1162464" cy="29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2"/>
          <p:cNvSpPr/>
          <p:nvPr/>
        </p:nvSpPr>
        <p:spPr>
          <a:xfrm rot="-812">
            <a:off x="4150749" y="2422970"/>
            <a:ext cx="1098418" cy="29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03484" y="1225376"/>
            <a:ext cx="801900" cy="8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2"/>
          <p:cNvSpPr txBox="1"/>
          <p:nvPr/>
        </p:nvSpPr>
        <p:spPr>
          <a:xfrm>
            <a:off x="3941631" y="3068652"/>
            <a:ext cx="1580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Resize 50x50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K-means, k=8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Google Shape;456;p22"/>
          <p:cNvSpPr/>
          <p:nvPr/>
        </p:nvSpPr>
        <p:spPr>
          <a:xfrm rot="-812">
            <a:off x="6770296" y="4113139"/>
            <a:ext cx="607279" cy="29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57;p22"/>
          <p:cNvSpPr/>
          <p:nvPr/>
        </p:nvSpPr>
        <p:spPr>
          <a:xfrm rot="-812">
            <a:off x="6770296" y="2361587"/>
            <a:ext cx="607246" cy="29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45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1137" y="1347747"/>
            <a:ext cx="801900" cy="8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459;p22"/>
          <p:cNvSpPr txBox="1"/>
          <p:nvPr/>
        </p:nvSpPr>
        <p:spPr>
          <a:xfrm>
            <a:off x="7394500" y="2227337"/>
            <a:ext cx="1665100" cy="56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uli"/>
                <a:ea typeface="Muli"/>
                <a:cs typeface="Muli"/>
                <a:sym typeface="Muli"/>
              </a:rPr>
              <a:t>Tank0_label.dat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uli"/>
                <a:ea typeface="Muli"/>
                <a:cs typeface="Muli"/>
                <a:sym typeface="Muli"/>
              </a:rPr>
              <a:t>Tank0_center.dat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459;p22"/>
          <p:cNvSpPr txBox="1"/>
          <p:nvPr/>
        </p:nvSpPr>
        <p:spPr>
          <a:xfrm>
            <a:off x="7377578" y="3927150"/>
            <a:ext cx="1682022" cy="56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uli"/>
                <a:ea typeface="Muli"/>
                <a:cs typeface="Muli"/>
                <a:sym typeface="Muli"/>
              </a:rPr>
              <a:t>Tank1_label.txt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uli"/>
                <a:ea typeface="Muli"/>
                <a:cs typeface="Muli"/>
                <a:sym typeface="Muli"/>
              </a:rPr>
              <a:t>Tank1_center.dat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28" name="Google Shape;428;p20"/>
          <p:cNvSpPr txBox="1">
            <a:spLocks noGrp="1"/>
          </p:cNvSpPr>
          <p:nvPr>
            <p:ph type="title"/>
          </p:nvPr>
        </p:nvSpPr>
        <p:spPr>
          <a:xfrm>
            <a:off x="1732700" y="11425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Joystick</a:t>
            </a:r>
            <a:endParaRPr dirty="0"/>
          </a:p>
        </p:txBody>
      </p:sp>
      <p:sp>
        <p:nvSpPr>
          <p:cNvPr id="429" name="Google Shape;429;p20"/>
          <p:cNvSpPr txBox="1"/>
          <p:nvPr/>
        </p:nvSpPr>
        <p:spPr>
          <a:xfrm>
            <a:off x="648959" y="1615295"/>
            <a:ext cx="66633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50000"/>
              </a:lnSpc>
              <a:buClr>
                <a:srgbClr val="19BBD5"/>
              </a:buClr>
              <a:buSzPts val="1800"/>
              <a:buFont typeface="Muli"/>
              <a:buChar char="●"/>
            </a:pPr>
            <a:r>
              <a:rPr lang="en-US" altLang="zh-TW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Arduino Joystick Shield</a:t>
            </a:r>
            <a:r>
              <a:rPr lang="en-US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○"/>
            </a:pPr>
            <a: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5 </a:t>
            </a:r>
            <a: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buttons on it.</a:t>
            </a:r>
            <a:b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    </a:t>
            </a:r>
            <a:r>
              <a:rPr lang="en-US" sz="1800" dirty="0" err="1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o_debounce</a:t>
            </a:r>
            <a: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 : up, down, left, right</a:t>
            </a:r>
            <a:b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    </a:t>
            </a:r>
            <a:r>
              <a:rPr lang="en-US" sz="1800" dirty="0" err="1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o_neg</a:t>
            </a:r>
            <a: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 : fire</a:t>
            </a: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○"/>
            </a:pPr>
            <a: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Connected 7 lines to GPIO on FPGA</a:t>
            </a:r>
            <a:b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(5 buttons + VDD + GND)</a:t>
            </a: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○"/>
            </a:pPr>
            <a:r>
              <a:rPr lang="en-US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Change the threshold in </a:t>
            </a:r>
            <a:r>
              <a:rPr lang="en-US" sz="1800" dirty="0" err="1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Debounce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8" t="-333" r="10720" b="4160"/>
          <a:stretch/>
        </p:blipFill>
        <p:spPr>
          <a:xfrm>
            <a:off x="5636524" y="2514601"/>
            <a:ext cx="3048376" cy="219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41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65" name="Google Shape;465;p23"/>
          <p:cNvSpPr txBox="1">
            <a:spLocks noGrp="1"/>
          </p:cNvSpPr>
          <p:nvPr>
            <p:ph type="title"/>
          </p:nvPr>
        </p:nvSpPr>
        <p:spPr>
          <a:xfrm>
            <a:off x="1732700" y="11425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States</a:t>
            </a:r>
            <a:endParaRPr/>
          </a:p>
        </p:txBody>
      </p:sp>
      <p:sp>
        <p:nvSpPr>
          <p:cNvPr id="466" name="Google Shape;466;p23"/>
          <p:cNvSpPr/>
          <p:nvPr/>
        </p:nvSpPr>
        <p:spPr>
          <a:xfrm>
            <a:off x="1640700" y="1902125"/>
            <a:ext cx="1795500" cy="5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START</a:t>
            </a:r>
            <a:endParaRPr b="1"/>
          </a:p>
        </p:txBody>
      </p:sp>
      <p:sp>
        <p:nvSpPr>
          <p:cNvPr id="467" name="Google Shape;467;p23"/>
          <p:cNvSpPr/>
          <p:nvPr/>
        </p:nvSpPr>
        <p:spPr>
          <a:xfrm>
            <a:off x="278575" y="2947375"/>
            <a:ext cx="1795500" cy="5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END</a:t>
            </a:r>
            <a:endParaRPr b="1"/>
          </a:p>
        </p:txBody>
      </p:sp>
      <p:sp>
        <p:nvSpPr>
          <p:cNvPr id="468" name="Google Shape;468;p23"/>
          <p:cNvSpPr/>
          <p:nvPr/>
        </p:nvSpPr>
        <p:spPr>
          <a:xfrm>
            <a:off x="3002700" y="2947375"/>
            <a:ext cx="1795500" cy="524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GAME</a:t>
            </a:r>
            <a:endParaRPr b="1"/>
          </a:p>
        </p:txBody>
      </p:sp>
      <p:cxnSp>
        <p:nvCxnSpPr>
          <p:cNvPr id="469" name="Google Shape;469;p23"/>
          <p:cNvCxnSpPr>
            <a:stCxn id="468" idx="4"/>
            <a:endCxn id="467" idx="4"/>
          </p:cNvCxnSpPr>
          <p:nvPr/>
        </p:nvCxnSpPr>
        <p:spPr>
          <a:xfrm rot="5400000">
            <a:off x="2538150" y="2109775"/>
            <a:ext cx="600" cy="27240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C6DAEC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0" name="Google Shape;470;p23"/>
          <p:cNvCxnSpPr>
            <a:stCxn id="466" idx="6"/>
            <a:endCxn id="468" idx="0"/>
          </p:cNvCxnSpPr>
          <p:nvPr/>
        </p:nvCxnSpPr>
        <p:spPr>
          <a:xfrm>
            <a:off x="3436200" y="2164175"/>
            <a:ext cx="464400" cy="783300"/>
          </a:xfrm>
          <a:prstGeom prst="curvedConnector2">
            <a:avLst/>
          </a:prstGeom>
          <a:noFill/>
          <a:ln w="28575" cap="flat" cmpd="sng">
            <a:solidFill>
              <a:srgbClr val="C6DAEC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1" name="Google Shape;471;p23"/>
          <p:cNvCxnSpPr>
            <a:stCxn id="467" idx="0"/>
            <a:endCxn id="468" idx="1"/>
          </p:cNvCxnSpPr>
          <p:nvPr/>
        </p:nvCxnSpPr>
        <p:spPr>
          <a:xfrm rot="-5400000" flipH="1">
            <a:off x="2182525" y="1941175"/>
            <a:ext cx="76800" cy="2089200"/>
          </a:xfrm>
          <a:prstGeom prst="curvedConnector3">
            <a:avLst>
              <a:gd name="adj1" fmla="val -205762"/>
            </a:avLst>
          </a:prstGeom>
          <a:noFill/>
          <a:ln w="28575" cap="flat" cmpd="sng">
            <a:solidFill>
              <a:srgbClr val="C6DAE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72" name="Google Shape;472;p23"/>
          <p:cNvSpPr txBox="1"/>
          <p:nvPr/>
        </p:nvSpPr>
        <p:spPr>
          <a:xfrm>
            <a:off x="3784825" y="2222375"/>
            <a:ext cx="17469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Press </a:t>
            </a:r>
            <a:r>
              <a:rPr lang="en" b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left</a:t>
            </a: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together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3" name="Google Shape;473;p23"/>
          <p:cNvSpPr txBox="1"/>
          <p:nvPr/>
        </p:nvSpPr>
        <p:spPr>
          <a:xfrm>
            <a:off x="1347475" y="2487000"/>
            <a:ext cx="17469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Press </a:t>
            </a:r>
            <a:r>
              <a:rPr lang="en" b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left</a:t>
            </a:r>
            <a:r>
              <a:rPr lang="en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together</a:t>
            </a:r>
            <a:endParaRPr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4" name="Google Shape;474;p23"/>
          <p:cNvSpPr txBox="1"/>
          <p:nvPr/>
        </p:nvSpPr>
        <p:spPr>
          <a:xfrm>
            <a:off x="1542300" y="3709600"/>
            <a:ext cx="19923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One of the </a:t>
            </a:r>
            <a:r>
              <a:rPr lang="en" dirty="0" smtClean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tanks dies</a:t>
            </a:r>
            <a:endParaRPr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5" name="Google Shape;475;p23"/>
          <p:cNvSpPr txBox="1"/>
          <p:nvPr/>
        </p:nvSpPr>
        <p:spPr>
          <a:xfrm>
            <a:off x="4730275" y="3301450"/>
            <a:ext cx="28278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Implement the collision cases: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Shell hits the wall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Tank hits the wall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E1C6"/>
              </a:buClr>
              <a:buSzPts val="1400"/>
              <a:buFont typeface="Muli"/>
              <a:buChar char="●"/>
            </a:pPr>
            <a:r>
              <a:rPr lang="en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Shell hits the  other tank</a:t>
            </a:r>
            <a:endParaRPr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</a:pPr>
            <a:r>
              <a:rPr lang="en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Tank hits the other tank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81" name="Google Shape;481;p24"/>
          <p:cNvSpPr txBox="1">
            <a:spLocks noGrp="1"/>
          </p:cNvSpPr>
          <p:nvPr>
            <p:ph type="title"/>
          </p:nvPr>
        </p:nvSpPr>
        <p:spPr>
          <a:xfrm>
            <a:off x="1732700" y="11425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Tank &amp; Shell</a:t>
            </a:r>
            <a:endParaRPr/>
          </a:p>
        </p:txBody>
      </p:sp>
      <p:sp>
        <p:nvSpPr>
          <p:cNvPr id="482" name="Google Shape;482;p24"/>
          <p:cNvSpPr txBox="1"/>
          <p:nvPr/>
        </p:nvSpPr>
        <p:spPr>
          <a:xfrm>
            <a:off x="1694975" y="1802328"/>
            <a:ext cx="55326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●"/>
            </a:pPr>
            <a:r>
              <a:rPr lang="en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Position</a:t>
            </a:r>
            <a:endParaRPr dirty="0">
              <a:solidFill>
                <a:srgbClr val="C9DAF8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400"/>
              <a:buFont typeface="Muli"/>
              <a:buChar char="○"/>
            </a:pPr>
            <a:r>
              <a:rPr lang="en" dirty="0" smtClean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X-position</a:t>
            </a:r>
            <a:endParaRPr dirty="0">
              <a:solidFill>
                <a:srgbClr val="C9DAF8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400"/>
              <a:buFont typeface="Muli"/>
              <a:buChar char="○"/>
            </a:pPr>
            <a:r>
              <a:rPr lang="en" dirty="0" smtClean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Y-position</a:t>
            </a:r>
            <a:endParaRPr dirty="0">
              <a:solidFill>
                <a:srgbClr val="C9DAF8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●"/>
            </a:pPr>
            <a:r>
              <a:rPr lang="en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Speed</a:t>
            </a:r>
            <a:endParaRPr dirty="0">
              <a:solidFill>
                <a:srgbClr val="C9DAF8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400"/>
              <a:buFont typeface="Muli"/>
              <a:buChar char="○"/>
            </a:pPr>
            <a:r>
              <a:rPr lang="en" dirty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Tank: Change position once every four </a:t>
            </a:r>
            <a:r>
              <a:rPr lang="en" dirty="0" smtClean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frames</a:t>
            </a:r>
            <a:endParaRPr dirty="0">
              <a:solidFill>
                <a:srgbClr val="C9DAF8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400"/>
              <a:buFont typeface="Muli"/>
              <a:buChar char="○"/>
            </a:pPr>
            <a:r>
              <a:rPr lang="en" dirty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Shell: Change position once every 400000 </a:t>
            </a:r>
            <a:r>
              <a:rPr lang="en" dirty="0" smtClean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cycles</a:t>
            </a:r>
          </a:p>
          <a:p>
            <a:pPr marL="457200" lvl="0" indent="-342900">
              <a:lnSpc>
                <a:spcPct val="150000"/>
              </a:lnSpc>
              <a:buClr>
                <a:srgbClr val="19BBD5"/>
              </a:buClr>
              <a:buSzPts val="1800"/>
              <a:buFont typeface="Muli"/>
              <a:buChar char="●"/>
            </a:pPr>
            <a:r>
              <a:rPr lang="en" altLang="zh-TW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Health (Tank only)</a:t>
            </a:r>
          </a:p>
          <a:p>
            <a:pPr marL="914400" lvl="1" indent="-317500">
              <a:lnSpc>
                <a:spcPct val="150000"/>
              </a:lnSpc>
              <a:buClr>
                <a:srgbClr val="C9DAF8"/>
              </a:buClr>
              <a:buSzPts val="1400"/>
              <a:buFont typeface="Muli"/>
              <a:buChar char="○"/>
            </a:pPr>
            <a:r>
              <a:rPr lang="en" altLang="zh-TW" dirty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Initial value of 3</a:t>
            </a: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9DAF8"/>
              </a:buClr>
              <a:buSzPts val="1400"/>
              <a:buFont typeface="Muli"/>
              <a:buChar char="○"/>
            </a:pPr>
            <a:endParaRPr lang="en" dirty="0">
              <a:solidFill>
                <a:srgbClr val="C9DAF8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81" name="Google Shape;481;p24"/>
          <p:cNvSpPr txBox="1">
            <a:spLocks noGrp="1"/>
          </p:cNvSpPr>
          <p:nvPr>
            <p:ph type="title"/>
          </p:nvPr>
        </p:nvSpPr>
        <p:spPr>
          <a:xfrm>
            <a:off x="1732700" y="11425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RandomMap</a:t>
            </a:r>
            <a:endParaRPr dirty="0"/>
          </a:p>
        </p:txBody>
      </p:sp>
      <p:sp>
        <p:nvSpPr>
          <p:cNvPr id="482" name="Google Shape;482;p24"/>
          <p:cNvSpPr txBox="1"/>
          <p:nvPr/>
        </p:nvSpPr>
        <p:spPr>
          <a:xfrm>
            <a:off x="791099" y="1787800"/>
            <a:ext cx="55326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19BBD5"/>
              </a:buClr>
              <a:buSzPts val="1800"/>
              <a:buFont typeface="Muli"/>
              <a:buChar char="●"/>
            </a:pPr>
            <a:r>
              <a:rPr lang="en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Provide map information to Gamestate</a:t>
            </a:r>
          </a:p>
          <a:p>
            <a:pPr marL="457200" indent="-342900">
              <a:lnSpc>
                <a:spcPct val="150000"/>
              </a:lnSpc>
              <a:buClr>
                <a:srgbClr val="19BBD5"/>
              </a:buClr>
              <a:buSzPts val="1800"/>
              <a:buFont typeface="Muli"/>
              <a:buChar char="●"/>
            </a:pPr>
            <a:r>
              <a:rPr lang="en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Random </a:t>
            </a: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Number </a:t>
            </a:r>
            <a:r>
              <a:rPr lang="en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Generator</a:t>
            </a:r>
          </a:p>
          <a:p>
            <a:pPr marL="914400" lvl="1" indent="-317500">
              <a:lnSpc>
                <a:spcPct val="150000"/>
              </a:lnSpc>
              <a:buClr>
                <a:srgbClr val="C9DAF8"/>
              </a:buClr>
              <a:buSzPts val="1400"/>
              <a:buFont typeface="Muli"/>
              <a:buChar char="○"/>
            </a:pPr>
            <a:r>
              <a:rPr lang="en" dirty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Use lab1’s code</a:t>
            </a:r>
          </a:p>
          <a:p>
            <a:pPr marL="914400" lvl="1" indent="-317500">
              <a:lnSpc>
                <a:spcPct val="150000"/>
              </a:lnSpc>
              <a:buClr>
                <a:srgbClr val="C9DAF8"/>
              </a:buClr>
              <a:buSzPts val="1400"/>
              <a:buFont typeface="Muli"/>
              <a:buChar char="○"/>
            </a:pPr>
            <a:r>
              <a:rPr lang="fr-FR" dirty="0" smtClean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RNG changes number eyery clock, but we only c</a:t>
            </a:r>
            <a:r>
              <a:rPr lang="en" dirty="0" smtClean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hange </a:t>
            </a:r>
            <a:r>
              <a:rPr lang="en" dirty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map when someone </a:t>
            </a:r>
            <a:r>
              <a:rPr lang="en" dirty="0" smtClean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dies.</a:t>
            </a:r>
            <a:endParaRPr lang="en" dirty="0">
              <a:solidFill>
                <a:srgbClr val="C9DAF8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indent="-342900">
              <a:lnSpc>
                <a:spcPct val="150000"/>
              </a:lnSpc>
              <a:buClr>
                <a:srgbClr val="19BBD5"/>
              </a:buClr>
              <a:buSzPts val="1800"/>
              <a:buFont typeface="Muli"/>
              <a:buChar char="●"/>
            </a:pPr>
            <a:r>
              <a:rPr lang="en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Life</a:t>
            </a:r>
          </a:p>
          <a:p>
            <a:pPr marL="914400" lvl="1" indent="-317500">
              <a:lnSpc>
                <a:spcPct val="150000"/>
              </a:lnSpc>
              <a:buClr>
                <a:srgbClr val="C9DAF8"/>
              </a:buClr>
              <a:buSzPts val="1400"/>
              <a:buFont typeface="Muli"/>
              <a:buChar char="○"/>
            </a:pPr>
            <a:r>
              <a:rPr lang="en" dirty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Initial value of </a:t>
            </a:r>
            <a:r>
              <a:rPr lang="en" dirty="0" smtClean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3</a:t>
            </a:r>
          </a:p>
          <a:p>
            <a:pPr marL="914400" lvl="1" indent="-317500">
              <a:lnSpc>
                <a:spcPct val="150000"/>
              </a:lnSpc>
              <a:buClr>
                <a:srgbClr val="C9DAF8"/>
              </a:buClr>
              <a:buSzPts val="1400"/>
              <a:buFont typeface="Muli"/>
              <a:buChar char="○"/>
            </a:pPr>
            <a:r>
              <a:rPr lang="en" dirty="0" smtClean="0">
                <a:solidFill>
                  <a:srgbClr val="C9DAF8"/>
                </a:solidFill>
                <a:latin typeface="Muli"/>
                <a:ea typeface="Muli"/>
                <a:cs typeface="Muli"/>
                <a:sym typeface="Muli"/>
              </a:rPr>
              <a:t>When the wall dies, it will send 0 to Gamestae.</a:t>
            </a:r>
            <a:endParaRPr lang="en" dirty="0">
              <a:solidFill>
                <a:srgbClr val="C9DAF8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r="14850"/>
          <a:stretch/>
        </p:blipFill>
        <p:spPr>
          <a:xfrm>
            <a:off x="6381170" y="62065"/>
            <a:ext cx="2700483" cy="2972080"/>
          </a:xfrm>
          <a:prstGeom prst="rect">
            <a:avLst/>
          </a:prstGeom>
        </p:spPr>
      </p:pic>
      <p:pic>
        <p:nvPicPr>
          <p:cNvPr id="6" name="Google Shape;386;p16"/>
          <p:cNvPicPr preferRelativeResize="0"/>
          <p:nvPr/>
        </p:nvPicPr>
        <p:blipFill rotWithShape="1">
          <a:blip r:embed="rId4">
            <a:alphaModFix/>
          </a:blip>
          <a:srcRect l="18329" t="21199" r="14565" b="17431"/>
          <a:stretch/>
        </p:blipFill>
        <p:spPr>
          <a:xfrm>
            <a:off x="6323700" y="3093635"/>
            <a:ext cx="2757954" cy="1891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8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5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88" name="Google Shape;488;p25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6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26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495" name="Google Shape;495;p2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Outline</a:t>
            </a:r>
            <a:endParaRPr b="1"/>
          </a:p>
        </p:txBody>
      </p:sp>
      <p:sp>
        <p:nvSpPr>
          <p:cNvPr id="344" name="Google Shape;344;p12"/>
          <p:cNvSpPr txBox="1"/>
          <p:nvPr/>
        </p:nvSpPr>
        <p:spPr>
          <a:xfrm>
            <a:off x="1732700" y="1744525"/>
            <a:ext cx="319140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5" name="Google Shape;345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46" name="Google Shape;346;p12"/>
          <p:cNvSpPr txBox="1">
            <a:spLocks noGrp="1"/>
          </p:cNvSpPr>
          <p:nvPr>
            <p:ph type="body" idx="1"/>
          </p:nvPr>
        </p:nvSpPr>
        <p:spPr>
          <a:xfrm>
            <a:off x="1732700" y="1410483"/>
            <a:ext cx="4944300" cy="2932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◇"/>
            </a:pPr>
            <a:r>
              <a:rPr lang="en" sz="1800" dirty="0"/>
              <a:t>Game Rules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 dirty="0"/>
              <a:t>Game Structure</a:t>
            </a:r>
            <a:endParaRPr sz="1800"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dirty="0" smtClean="0"/>
              <a:t>Display</a:t>
            </a: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dirty="0" smtClean="0"/>
              <a:t>Joystick</a:t>
            </a:r>
            <a:endParaRPr sz="1800"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dirty="0"/>
              <a:t>Game State</a:t>
            </a:r>
            <a:endParaRPr sz="1800" dirty="0"/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dirty="0"/>
              <a:t>Tank &amp; </a:t>
            </a:r>
            <a:r>
              <a:rPr lang="en" sz="1800" dirty="0" smtClean="0"/>
              <a:t>Shell</a:t>
            </a: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dirty="0" smtClean="0"/>
              <a:t>RandomMap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◇"/>
            </a:pPr>
            <a:r>
              <a:rPr lang="en" sz="1800" dirty="0"/>
              <a:t>Demo</a:t>
            </a: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Rules</a:t>
            </a:r>
            <a:endParaRPr/>
          </a:p>
        </p:txBody>
      </p:sp>
      <p:sp>
        <p:nvSpPr>
          <p:cNvPr id="352" name="Google Shape;352;p13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"/>
          <p:cNvSpPr/>
          <p:nvPr/>
        </p:nvSpPr>
        <p:spPr>
          <a:xfrm>
            <a:off x="3477413" y="367825"/>
            <a:ext cx="4927316" cy="383597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4"/>
          <p:cNvSpPr/>
          <p:nvPr/>
        </p:nvSpPr>
        <p:spPr>
          <a:xfrm>
            <a:off x="3683564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9" name="Google Shape;359;p14"/>
          <p:cNvSpPr txBox="1">
            <a:spLocks noGrp="1"/>
          </p:cNvSpPr>
          <p:nvPr>
            <p:ph type="body" idx="4294967295"/>
          </p:nvPr>
        </p:nvSpPr>
        <p:spPr>
          <a:xfrm>
            <a:off x="457200" y="2238625"/>
            <a:ext cx="3162300" cy="5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19B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Press </a:t>
            </a:r>
            <a:r>
              <a:rPr lang="en" sz="1800" b="1">
                <a:solidFill>
                  <a:srgbClr val="3393E2"/>
                </a:solidFill>
              </a:rPr>
              <a:t>left</a:t>
            </a:r>
            <a:r>
              <a:rPr lang="en" sz="1800"/>
              <a:t> together to start</a:t>
            </a:r>
            <a:endParaRPr sz="1800"/>
          </a:p>
        </p:txBody>
      </p:sp>
      <p:grpSp>
        <p:nvGrpSpPr>
          <p:cNvPr id="360" name="Google Shape;360;p14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361" name="Google Shape;361;p1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1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64" name="Google Shape;3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937" y="597925"/>
            <a:ext cx="3750275" cy="28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4"/>
          <p:cNvSpPr txBox="1">
            <a:spLocks noGrp="1"/>
          </p:cNvSpPr>
          <p:nvPr>
            <p:ph type="title" idx="4294967295"/>
          </p:nvPr>
        </p:nvSpPr>
        <p:spPr>
          <a:xfrm>
            <a:off x="562250" y="168162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"/>
          <p:cNvSpPr txBox="1">
            <a:spLocks noGrp="1"/>
          </p:cNvSpPr>
          <p:nvPr>
            <p:ph type="title"/>
          </p:nvPr>
        </p:nvSpPr>
        <p:spPr>
          <a:xfrm>
            <a:off x="1732700" y="11425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Joystick</a:t>
            </a:r>
            <a:endParaRPr/>
          </a:p>
        </p:txBody>
      </p:sp>
      <p:sp>
        <p:nvSpPr>
          <p:cNvPr id="371" name="Google Shape;371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72" name="Google Shape;372;p15"/>
          <p:cNvPicPr preferRelativeResize="0"/>
          <p:nvPr/>
        </p:nvPicPr>
        <p:blipFill rotWithShape="1">
          <a:blip r:embed="rId3">
            <a:alphaModFix/>
          </a:blip>
          <a:srcRect l="16690" t="37736" r="25575" b="37736"/>
          <a:stretch/>
        </p:blipFill>
        <p:spPr>
          <a:xfrm>
            <a:off x="2343250" y="1846139"/>
            <a:ext cx="3382975" cy="249708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5"/>
          <p:cNvSpPr/>
          <p:nvPr/>
        </p:nvSpPr>
        <p:spPr>
          <a:xfrm>
            <a:off x="6997100" y="867814"/>
            <a:ext cx="495000" cy="48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↑</a:t>
            </a:r>
            <a:endParaRPr sz="1800" b="1"/>
          </a:p>
        </p:txBody>
      </p:sp>
      <p:sp>
        <p:nvSpPr>
          <p:cNvPr id="374" name="Google Shape;374;p15"/>
          <p:cNvSpPr/>
          <p:nvPr/>
        </p:nvSpPr>
        <p:spPr>
          <a:xfrm>
            <a:off x="6502100" y="1352900"/>
            <a:ext cx="495000" cy="49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←</a:t>
            </a:r>
            <a:endParaRPr sz="1800" b="1"/>
          </a:p>
        </p:txBody>
      </p:sp>
      <p:sp>
        <p:nvSpPr>
          <p:cNvPr id="375" name="Google Shape;375;p15"/>
          <p:cNvSpPr/>
          <p:nvPr/>
        </p:nvSpPr>
        <p:spPr>
          <a:xfrm>
            <a:off x="7492100" y="1352900"/>
            <a:ext cx="495000" cy="49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→</a:t>
            </a:r>
            <a:endParaRPr sz="1800" b="1"/>
          </a:p>
        </p:txBody>
      </p:sp>
      <p:sp>
        <p:nvSpPr>
          <p:cNvPr id="376" name="Google Shape;376;p15"/>
          <p:cNvSpPr/>
          <p:nvPr/>
        </p:nvSpPr>
        <p:spPr>
          <a:xfrm>
            <a:off x="6997100" y="1847888"/>
            <a:ext cx="495000" cy="495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↓</a:t>
            </a:r>
            <a:endParaRPr sz="1800" b="1"/>
          </a:p>
        </p:txBody>
      </p:sp>
      <p:sp>
        <p:nvSpPr>
          <p:cNvPr id="377" name="Google Shape;377;p15"/>
          <p:cNvSpPr txBox="1"/>
          <p:nvPr/>
        </p:nvSpPr>
        <p:spPr>
          <a:xfrm>
            <a:off x="989850" y="2869725"/>
            <a:ext cx="6357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fire</a:t>
            </a:r>
            <a:endParaRPr sz="18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78" name="Google Shape;378;p15"/>
          <p:cNvCxnSpPr/>
          <p:nvPr/>
        </p:nvCxnSpPr>
        <p:spPr>
          <a:xfrm rot="10800000" flipH="1">
            <a:off x="1504225" y="2523325"/>
            <a:ext cx="1329600" cy="42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C6DAEC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9" name="Google Shape;379;p15"/>
          <p:cNvCxnSpPr/>
          <p:nvPr/>
        </p:nvCxnSpPr>
        <p:spPr>
          <a:xfrm flipH="1">
            <a:off x="5453925" y="2154450"/>
            <a:ext cx="1378200" cy="107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C6DAEC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80" name="Google Shape;380;p15"/>
          <p:cNvSpPr txBox="1"/>
          <p:nvPr/>
        </p:nvSpPr>
        <p:spPr>
          <a:xfrm>
            <a:off x="6502100" y="2342900"/>
            <a:ext cx="21573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Moving direction</a:t>
            </a:r>
            <a:endParaRPr sz="18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86" name="Google Shape;386;p16"/>
          <p:cNvPicPr preferRelativeResize="0"/>
          <p:nvPr/>
        </p:nvPicPr>
        <p:blipFill rotWithShape="1">
          <a:blip r:embed="rId3">
            <a:alphaModFix/>
          </a:blip>
          <a:srcRect l="5307" t="1042" r="1242" b="5007"/>
          <a:stretch/>
        </p:blipFill>
        <p:spPr>
          <a:xfrm>
            <a:off x="2018600" y="912225"/>
            <a:ext cx="4852351" cy="3658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16"/>
          <p:cNvCxnSpPr/>
          <p:nvPr/>
        </p:nvCxnSpPr>
        <p:spPr>
          <a:xfrm rot="-5400000">
            <a:off x="4493300" y="456175"/>
            <a:ext cx="562800" cy="504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C6DAE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p16"/>
          <p:cNvSpPr txBox="1"/>
          <p:nvPr/>
        </p:nvSpPr>
        <p:spPr>
          <a:xfrm>
            <a:off x="5114375" y="211500"/>
            <a:ext cx="747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time</a:t>
            </a:r>
            <a:endParaRPr sz="1800"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89" name="Google Shape;389;p16"/>
          <p:cNvCxnSpPr/>
          <p:nvPr/>
        </p:nvCxnSpPr>
        <p:spPr>
          <a:xfrm rot="-5400000">
            <a:off x="6337250" y="378525"/>
            <a:ext cx="562800" cy="504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C6DAE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16"/>
          <p:cNvSpPr txBox="1"/>
          <p:nvPr/>
        </p:nvSpPr>
        <p:spPr>
          <a:xfrm>
            <a:off x="6919700" y="211500"/>
            <a:ext cx="21423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How many lives </a:t>
            </a:r>
            <a:r>
              <a:rPr lang="en" sz="18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do you have</a:t>
            </a:r>
            <a:endParaRPr sz="1800"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1" name="Google Shape;391;p16"/>
          <p:cNvSpPr txBox="1"/>
          <p:nvPr/>
        </p:nvSpPr>
        <p:spPr>
          <a:xfrm>
            <a:off x="6829025" y="863700"/>
            <a:ext cx="14355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6DAEC"/>
                </a:solidFill>
                <a:highlight>
                  <a:srgbClr val="4A86E8"/>
                </a:highlight>
                <a:latin typeface="Muli"/>
                <a:ea typeface="Muli"/>
                <a:cs typeface="Muli"/>
                <a:sym typeface="Muli"/>
              </a:rPr>
              <a:t>Player 2</a:t>
            </a:r>
            <a:endParaRPr sz="1800" b="1">
              <a:solidFill>
                <a:srgbClr val="C6DAEC"/>
              </a:solidFill>
              <a:highlight>
                <a:srgbClr val="4A86E8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2" name="Google Shape;392;p16"/>
          <p:cNvSpPr txBox="1"/>
          <p:nvPr/>
        </p:nvSpPr>
        <p:spPr>
          <a:xfrm>
            <a:off x="2018600" y="543775"/>
            <a:ext cx="14355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6DAEC"/>
                </a:solidFill>
                <a:highlight>
                  <a:srgbClr val="4A86E8"/>
                </a:highlight>
                <a:latin typeface="Muli"/>
                <a:ea typeface="Muli"/>
                <a:cs typeface="Muli"/>
                <a:sym typeface="Muli"/>
              </a:rPr>
              <a:t>Player 1</a:t>
            </a:r>
            <a:endParaRPr sz="1800" b="1">
              <a:solidFill>
                <a:srgbClr val="C6DAEC"/>
              </a:solidFill>
              <a:highlight>
                <a:srgbClr val="4A86E8"/>
              </a:highlight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3" name="Google Shape;393;p16"/>
          <p:cNvSpPr txBox="1"/>
          <p:nvPr/>
        </p:nvSpPr>
        <p:spPr>
          <a:xfrm>
            <a:off x="101000" y="3014675"/>
            <a:ext cx="19176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The wall can be hit through if you hit more than 3 times</a:t>
            </a:r>
            <a:endParaRPr sz="1800" b="1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94" name="Google Shape;394;p16"/>
          <p:cNvCxnSpPr/>
          <p:nvPr/>
        </p:nvCxnSpPr>
        <p:spPr>
          <a:xfrm flipH="1">
            <a:off x="1370850" y="2726775"/>
            <a:ext cx="558600" cy="365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C6DAE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5" name="Google Shape;395;p16"/>
          <p:cNvSpPr txBox="1"/>
          <p:nvPr/>
        </p:nvSpPr>
        <p:spPr>
          <a:xfrm>
            <a:off x="6972574" y="2074575"/>
            <a:ext cx="2089425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Random map</a:t>
            </a:r>
            <a:endParaRPr sz="1800"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(</a:t>
            </a:r>
            <a:r>
              <a:rPr lang="en" sz="1800" b="1" dirty="0" smtClean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8 maps </a:t>
            </a:r>
            <a:r>
              <a:rPr lang="en" sz="1800" b="1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in total)</a:t>
            </a:r>
            <a:endParaRPr sz="1800" b="1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7"/>
          <p:cNvSpPr/>
          <p:nvPr/>
        </p:nvSpPr>
        <p:spPr>
          <a:xfrm>
            <a:off x="3477413" y="367825"/>
            <a:ext cx="4927316" cy="383597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7"/>
          <p:cNvSpPr/>
          <p:nvPr/>
        </p:nvSpPr>
        <p:spPr>
          <a:xfrm>
            <a:off x="3683564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2" name="Google Shape;402;p17"/>
          <p:cNvSpPr txBox="1">
            <a:spLocks noGrp="1"/>
          </p:cNvSpPr>
          <p:nvPr>
            <p:ph type="body" idx="4294967295"/>
          </p:nvPr>
        </p:nvSpPr>
        <p:spPr>
          <a:xfrm>
            <a:off x="457200" y="2423000"/>
            <a:ext cx="3162300" cy="5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solidFill>
                <a:srgbClr val="19B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Press </a:t>
            </a:r>
            <a:r>
              <a:rPr lang="en" sz="1800" b="1">
                <a:solidFill>
                  <a:srgbClr val="3393E2"/>
                </a:solidFill>
              </a:rPr>
              <a:t>left</a:t>
            </a:r>
            <a:r>
              <a:rPr lang="en" sz="1800"/>
              <a:t> together to start the next game</a:t>
            </a:r>
            <a:endParaRPr sz="1800"/>
          </a:p>
        </p:txBody>
      </p:sp>
      <p:grpSp>
        <p:nvGrpSpPr>
          <p:cNvPr id="403" name="Google Shape;403;p17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404" name="Google Shape;404;p1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07" name="Google Shape;407;p17"/>
          <p:cNvSpPr txBox="1">
            <a:spLocks noGrp="1"/>
          </p:cNvSpPr>
          <p:nvPr>
            <p:ph type="title" idx="4294967295"/>
          </p:nvPr>
        </p:nvSpPr>
        <p:spPr>
          <a:xfrm>
            <a:off x="562250" y="1681625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pic>
        <p:nvPicPr>
          <p:cNvPr id="408" name="Google Shape;4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375" y="586975"/>
            <a:ext cx="3779425" cy="28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363" y="586975"/>
            <a:ext cx="3779425" cy="2834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8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Structures</a:t>
            </a:r>
            <a:endParaRPr/>
          </a:p>
        </p:txBody>
      </p:sp>
      <p:sp>
        <p:nvSpPr>
          <p:cNvPr id="415" name="Google Shape;415;p18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title"/>
          </p:nvPr>
        </p:nvSpPr>
        <p:spPr>
          <a:xfrm>
            <a:off x="1732700" y="11425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422" name="Google Shape;422;p19"/>
          <p:cNvSpPr txBox="1"/>
          <p:nvPr/>
        </p:nvSpPr>
        <p:spPr>
          <a:xfrm>
            <a:off x="1694975" y="1878525"/>
            <a:ext cx="59847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●"/>
            </a:pP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VGA : 640 x 480 resolution with frequency </a:t>
            </a:r>
            <a:r>
              <a:rPr lang="en" sz="1800" dirty="0" smtClean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60Hz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●"/>
            </a:pP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We divided the screen to 64 x 48 grids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○"/>
            </a:pP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Top 4 rows : Status bar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○"/>
            </a:pP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Tank : 5 x 5 grids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○"/>
            </a:pP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Shell : 1 x 1 grid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800"/>
              <a:buFont typeface="Muli"/>
              <a:buChar char="○"/>
            </a:pPr>
            <a:r>
              <a:rPr lang="en" sz="18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Wall : 1 x 1 grid </a:t>
            </a:r>
            <a:endParaRPr sz="18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349</Words>
  <Application>Microsoft Office PowerPoint</Application>
  <PresentationFormat>如螢幕大小 (16:9)</PresentationFormat>
  <Paragraphs>118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Muli</vt:lpstr>
      <vt:lpstr>Microsoft Yahei</vt:lpstr>
      <vt:lpstr>Helvetica Neue</vt:lpstr>
      <vt:lpstr>Nixie One</vt:lpstr>
      <vt:lpstr>Arial</vt:lpstr>
      <vt:lpstr>Imogen template</vt:lpstr>
      <vt:lpstr>Tank Battle</vt:lpstr>
      <vt:lpstr>Outline</vt:lpstr>
      <vt:lpstr>Game Rules</vt:lpstr>
      <vt:lpstr>START</vt:lpstr>
      <vt:lpstr>Joystick</vt:lpstr>
      <vt:lpstr>PowerPoint 簡報</vt:lpstr>
      <vt:lpstr>END</vt:lpstr>
      <vt:lpstr>Game Structures</vt:lpstr>
      <vt:lpstr>DISPLAY</vt:lpstr>
      <vt:lpstr>DISPLAY</vt:lpstr>
      <vt:lpstr>DISPLAY</vt:lpstr>
      <vt:lpstr>DISPLAY</vt:lpstr>
      <vt:lpstr>Joystick</vt:lpstr>
      <vt:lpstr>Game States</vt:lpstr>
      <vt:lpstr>Tank &amp; Shell</vt:lpstr>
      <vt:lpstr>RandomMap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Tank Battle</dc:title>
  <cp:lastModifiedBy>承德 林</cp:lastModifiedBy>
  <cp:revision>21</cp:revision>
  <dcterms:modified xsi:type="dcterms:W3CDTF">2019-06-28T08:02:37Z</dcterms:modified>
</cp:coreProperties>
</file>